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5" r:id="rId5"/>
    <p:sldId id="261" r:id="rId6"/>
    <p:sldId id="266" r:id="rId7"/>
    <p:sldId id="258" r:id="rId8"/>
    <p:sldId id="259" r:id="rId9"/>
    <p:sldId id="260" r:id="rId10"/>
    <p:sldId id="268" r:id="rId11"/>
    <p:sldId id="271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896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640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529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262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643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369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088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85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574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228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246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5A20-A809-4B4B-AE82-0028529B76BB}" type="datetimeFigureOut">
              <a:rPr lang="bg-BG" smtClean="0"/>
              <a:t>30.8.2022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2B00-ADB3-44BB-952C-1A86CC32A947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110730" cy="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7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12776"/>
            <a:ext cx="849694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tx1"/>
                </a:solidFill>
              </a:rPr>
              <a:t>ДЕЙНОСТ </a:t>
            </a:r>
            <a:r>
              <a:rPr lang="en-US" sz="2800" b="1" dirty="0" smtClean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bg-BG" sz="2800" b="1" dirty="0" smtClean="0"/>
              <a:t>Създаване </a:t>
            </a:r>
            <a:r>
              <a:rPr lang="bg-BG" sz="2800" b="1" dirty="0"/>
              <a:t>и предоставяне на услуги в </a:t>
            </a:r>
            <a:endParaRPr lang="en-US" sz="2800" b="1" dirty="0" smtClean="0"/>
          </a:p>
          <a:p>
            <a:r>
              <a:rPr lang="bg-BG" sz="2800" b="1" dirty="0" smtClean="0"/>
              <a:t>Центрове </a:t>
            </a:r>
            <a:r>
              <a:rPr lang="bg-BG" sz="2800" b="1" dirty="0"/>
              <a:t>за грижа за лица с психични </a:t>
            </a:r>
            <a:r>
              <a:rPr lang="bg-BG" sz="2800" b="1" dirty="0" smtClean="0"/>
              <a:t>разстройства</a:t>
            </a:r>
            <a:endParaRPr lang="en-US" sz="2800" b="1" dirty="0" smtClean="0"/>
          </a:p>
          <a:p>
            <a:pPr algn="just"/>
            <a:endParaRPr lang="ru-RU" sz="500" dirty="0" smtClean="0"/>
          </a:p>
          <a:p>
            <a:pPr algn="just"/>
            <a:endParaRPr lang="ru-RU" sz="500" dirty="0"/>
          </a:p>
          <a:p>
            <a:pPr algn="just"/>
            <a:r>
              <a:rPr lang="ru-RU" sz="2500" dirty="0" smtClean="0"/>
              <a:t>За </a:t>
            </a:r>
            <a:r>
              <a:rPr lang="ru-RU" sz="2500" dirty="0" err="1"/>
              <a:t>функционирането</a:t>
            </a:r>
            <a:r>
              <a:rPr lang="ru-RU" sz="2500" dirty="0"/>
              <a:t> на </a:t>
            </a:r>
            <a:r>
              <a:rPr lang="ru-RU" sz="2500" dirty="0" err="1"/>
              <a:t>услугите</a:t>
            </a:r>
            <a:r>
              <a:rPr lang="ru-RU" sz="2500" dirty="0"/>
              <a:t> </a:t>
            </a:r>
            <a:r>
              <a:rPr lang="ru-RU" sz="2500" dirty="0" err="1" smtClean="0"/>
              <a:t>са</a:t>
            </a:r>
            <a:r>
              <a:rPr lang="ru-RU" sz="2500" dirty="0" smtClean="0"/>
              <a:t> </a:t>
            </a:r>
            <a:r>
              <a:rPr lang="ru-RU" sz="2500" dirty="0" err="1" smtClean="0"/>
              <a:t>осигурени</a:t>
            </a:r>
            <a:r>
              <a:rPr lang="ru-RU" sz="2500" dirty="0" smtClean="0"/>
              <a:t> </a:t>
            </a:r>
            <a:r>
              <a:rPr lang="ru-RU" sz="2500" dirty="0"/>
              <a:t>средства за: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работни </a:t>
            </a:r>
            <a:r>
              <a:rPr lang="ru-RU" sz="2400" dirty="0"/>
              <a:t>заплати на </a:t>
            </a:r>
            <a:r>
              <a:rPr lang="ru-RU" sz="2400" dirty="0" smtClean="0"/>
              <a:t>персонала; </a:t>
            </a:r>
          </a:p>
          <a:p>
            <a:pPr algn="just"/>
            <a:r>
              <a:rPr lang="ru-RU" sz="2400" dirty="0" smtClean="0"/>
              <a:t>-    </a:t>
            </a:r>
            <a:r>
              <a:rPr lang="ru-RU" sz="2400" dirty="0" err="1" smtClean="0"/>
              <a:t>работно</a:t>
            </a:r>
            <a:r>
              <a:rPr lang="ru-RU" sz="2400" dirty="0" smtClean="0"/>
              <a:t> </a:t>
            </a:r>
            <a:r>
              <a:rPr lang="ru-RU" sz="2400" dirty="0"/>
              <a:t>облекло на </a:t>
            </a:r>
            <a:r>
              <a:rPr lang="ru-RU" sz="2400" dirty="0" smtClean="0"/>
              <a:t>персонала;</a:t>
            </a:r>
            <a:endParaRPr lang="ru-RU" sz="2400" dirty="0"/>
          </a:p>
          <a:p>
            <a:pPr marL="342900" indent="-342900" algn="just">
              <a:buFontTx/>
              <a:buChar char="-"/>
            </a:pPr>
            <a:r>
              <a:rPr lang="ru-RU" sz="2400" dirty="0" err="1" smtClean="0"/>
              <a:t>разходи</a:t>
            </a:r>
            <a:r>
              <a:rPr lang="ru-RU" sz="2400" dirty="0" smtClean="0"/>
              <a:t> </a:t>
            </a:r>
            <a:r>
              <a:rPr lang="ru-RU" sz="2400" dirty="0"/>
              <a:t>за служба "</a:t>
            </a:r>
            <a:r>
              <a:rPr lang="ru-RU" sz="2400" dirty="0" err="1"/>
              <a:t>Трудова</a:t>
            </a:r>
            <a:r>
              <a:rPr lang="ru-RU" sz="2400" dirty="0"/>
              <a:t> </a:t>
            </a:r>
            <a:r>
              <a:rPr lang="ru-RU" sz="2400" dirty="0" smtClean="0"/>
              <a:t>медицина"; 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/>
              <a:t>разходи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smtClean="0"/>
              <a:t>командировка; 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/>
              <a:t>разходи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материали</a:t>
            </a:r>
            <a:r>
              <a:rPr lang="ru-RU" sz="2400" dirty="0"/>
              <a:t> и </a:t>
            </a:r>
            <a:r>
              <a:rPr lang="ru-RU" sz="2400" dirty="0" err="1" smtClean="0"/>
              <a:t>консумативи</a:t>
            </a:r>
            <a:r>
              <a:rPr lang="ru-RU" sz="2400" dirty="0" smtClean="0"/>
              <a:t>; 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/>
              <a:t>режийни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разходи</a:t>
            </a:r>
            <a:r>
              <a:rPr lang="ru-RU" sz="2400" dirty="0" smtClean="0"/>
              <a:t>;</a:t>
            </a:r>
          </a:p>
          <a:p>
            <a:pPr marL="342900" indent="-342900" algn="just">
              <a:buFontTx/>
              <a:buChar char="-"/>
            </a:pPr>
            <a:r>
              <a:rPr lang="bg-BG" sz="2400" dirty="0"/>
              <a:t>транспорт/наем на МПС</a:t>
            </a:r>
            <a:r>
              <a:rPr lang="bg-BG" sz="2400" dirty="0" smtClean="0"/>
              <a:t>/;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/>
              <a:t>осигуряване</a:t>
            </a:r>
            <a:r>
              <a:rPr lang="ru-RU" sz="2400" dirty="0"/>
              <a:t> на </a:t>
            </a:r>
            <a:r>
              <a:rPr lang="ru-RU" sz="2400" dirty="0" err="1"/>
              <a:t>храна</a:t>
            </a:r>
            <a:r>
              <a:rPr lang="ru-RU" sz="2400" dirty="0"/>
              <a:t> за </a:t>
            </a:r>
            <a:r>
              <a:rPr lang="ru-RU" sz="2400" dirty="0" err="1"/>
              <a:t>потребителите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кетъринг</a:t>
            </a:r>
            <a:r>
              <a:rPr lang="ru-RU" sz="2400" dirty="0" smtClean="0"/>
              <a:t>; 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 smtClean="0"/>
              <a:t>материали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лична</a:t>
            </a:r>
            <a:r>
              <a:rPr lang="ru-RU" sz="2400" dirty="0"/>
              <a:t> </a:t>
            </a:r>
            <a:r>
              <a:rPr lang="ru-RU" sz="2400" dirty="0" err="1"/>
              <a:t>хигиена</a:t>
            </a:r>
            <a:r>
              <a:rPr lang="ru-RU" sz="2400" dirty="0"/>
              <a:t>, </a:t>
            </a:r>
            <a:r>
              <a:rPr lang="ru-RU" sz="2400" dirty="0" err="1"/>
              <a:t>почистване</a:t>
            </a:r>
            <a:r>
              <a:rPr lang="ru-RU" sz="2400" dirty="0"/>
              <a:t>, </a:t>
            </a:r>
            <a:r>
              <a:rPr lang="ru-RU" sz="2400" dirty="0" smtClean="0"/>
              <a:t>дезинфекция.</a:t>
            </a:r>
            <a:endParaRPr lang="bg-BG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3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69" y="2130848"/>
            <a:ext cx="6279654" cy="4713927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971600" y="1564439"/>
            <a:ext cx="727280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БЛАГОДАРИМ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357009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892480" cy="5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79512" y="1484784"/>
            <a:ext cx="878497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Реализацията</a:t>
            </a:r>
            <a:r>
              <a:rPr lang="ru-RU" sz="2000" dirty="0" smtClean="0"/>
              <a:t> на проекта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/>
              <a:t>създаде</a:t>
            </a:r>
            <a:r>
              <a:rPr lang="ru-RU" sz="2000" dirty="0"/>
              <a:t> </a:t>
            </a:r>
            <a:r>
              <a:rPr lang="ru-RU" sz="2000" dirty="0" err="1"/>
              <a:t>възможност</a:t>
            </a:r>
            <a:r>
              <a:rPr lang="ru-RU" sz="2000" dirty="0"/>
              <a:t> за независим и </a:t>
            </a:r>
            <a:r>
              <a:rPr lang="ru-RU" sz="2000" dirty="0" err="1"/>
              <a:t>достоен</a:t>
            </a:r>
            <a:r>
              <a:rPr lang="ru-RU" sz="2000" dirty="0"/>
              <a:t> живот на </a:t>
            </a:r>
            <a:r>
              <a:rPr lang="ru-RU" sz="2000" dirty="0" err="1"/>
              <a:t>хората</a:t>
            </a:r>
            <a:r>
              <a:rPr lang="ru-RU" sz="2000" dirty="0"/>
              <a:t> с </a:t>
            </a:r>
            <a:r>
              <a:rPr lang="ru-RU" sz="2000" dirty="0" err="1"/>
              <a:t>психични</a:t>
            </a:r>
            <a:r>
              <a:rPr lang="ru-RU" sz="2000" dirty="0"/>
              <a:t> </a:t>
            </a:r>
            <a:r>
              <a:rPr lang="ru-RU" sz="2000" dirty="0" err="1"/>
              <a:t>увреждания</a:t>
            </a:r>
            <a:r>
              <a:rPr lang="ru-RU" sz="2000" dirty="0"/>
              <a:t>, посредством </a:t>
            </a:r>
            <a:r>
              <a:rPr lang="ru-RU" sz="2000" dirty="0" err="1"/>
              <a:t>предоставяне</a:t>
            </a:r>
            <a:r>
              <a:rPr lang="ru-RU" sz="2000" dirty="0"/>
              <a:t> на </a:t>
            </a:r>
            <a:r>
              <a:rPr lang="ru-RU" sz="2000" dirty="0" err="1"/>
              <a:t>качествени</a:t>
            </a:r>
            <a:r>
              <a:rPr lang="ru-RU" sz="2000" dirty="0"/>
              <a:t>, </a:t>
            </a:r>
            <a:r>
              <a:rPr lang="ru-RU" sz="2000" dirty="0" err="1"/>
              <a:t>достъпни</a:t>
            </a:r>
            <a:r>
              <a:rPr lang="ru-RU" sz="2000" dirty="0"/>
              <a:t> и </a:t>
            </a:r>
            <a:r>
              <a:rPr lang="ru-RU" sz="2000" dirty="0" err="1"/>
              <a:t>ефективни</a:t>
            </a:r>
            <a:r>
              <a:rPr lang="ru-RU" sz="2000" dirty="0"/>
              <a:t> </a:t>
            </a:r>
            <a:r>
              <a:rPr lang="ru-RU" sz="2000" dirty="0" err="1"/>
              <a:t>междусекторни</a:t>
            </a:r>
            <a:r>
              <a:rPr lang="ru-RU" sz="2000" dirty="0"/>
              <a:t> услуги за </a:t>
            </a:r>
            <a:r>
              <a:rPr lang="ru-RU" sz="2000" dirty="0" err="1"/>
              <a:t>дългосрочна</a:t>
            </a:r>
            <a:r>
              <a:rPr lang="ru-RU" sz="2000" dirty="0"/>
              <a:t> </a:t>
            </a:r>
            <a:r>
              <a:rPr lang="ru-RU" sz="2000" dirty="0" err="1"/>
              <a:t>грижа</a:t>
            </a:r>
            <a:r>
              <a:rPr lang="ru-RU" sz="2000" dirty="0"/>
              <a:t>, </a:t>
            </a:r>
            <a:r>
              <a:rPr lang="ru-RU" sz="2000" dirty="0" err="1"/>
              <a:t>съобразени</a:t>
            </a:r>
            <a:r>
              <a:rPr lang="ru-RU" sz="2000" dirty="0"/>
              <a:t> с </a:t>
            </a:r>
            <a:r>
              <a:rPr lang="ru-RU" sz="2000" dirty="0" err="1"/>
              <a:t>реалните</a:t>
            </a:r>
            <a:r>
              <a:rPr lang="ru-RU" sz="2000" dirty="0"/>
              <a:t> потребности на </a:t>
            </a:r>
            <a:r>
              <a:rPr lang="ru-RU" sz="2000" dirty="0" err="1"/>
              <a:t>целевите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1000" dirty="0" smtClean="0"/>
          </a:p>
          <a:p>
            <a:pPr algn="just"/>
            <a:r>
              <a:rPr lang="ru-RU" sz="2000" dirty="0" smtClean="0"/>
              <a:t>На 01.07.2022 г. </a:t>
            </a:r>
            <a:r>
              <a:rPr lang="ru-RU" sz="2000" dirty="0" err="1" smtClean="0"/>
              <a:t>бяха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разкрити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социални</a:t>
            </a:r>
            <a:r>
              <a:rPr lang="ru-RU" sz="2000" dirty="0" smtClean="0"/>
              <a:t> </a:t>
            </a:r>
            <a:r>
              <a:rPr lang="ru-RU" sz="2000" dirty="0"/>
              <a:t>услуги от </a:t>
            </a:r>
            <a:r>
              <a:rPr lang="ru-RU" sz="2000" dirty="0" err="1"/>
              <a:t>резидентен</a:t>
            </a:r>
            <a:r>
              <a:rPr lang="ru-RU" sz="2000" dirty="0"/>
              <a:t> </a:t>
            </a:r>
            <a:r>
              <a:rPr lang="ru-RU" sz="2000" dirty="0" smtClean="0"/>
              <a:t>тип в гр. </a:t>
            </a:r>
            <a:r>
              <a:rPr lang="ru-RU" sz="2000" dirty="0" err="1" smtClean="0"/>
              <a:t>Дряново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Център</a:t>
            </a:r>
            <a:r>
              <a:rPr lang="ru-RU" sz="2000" dirty="0"/>
              <a:t> за </a:t>
            </a:r>
            <a:r>
              <a:rPr lang="ru-RU" sz="2000" dirty="0" err="1"/>
              <a:t>грижа</a:t>
            </a:r>
            <a:r>
              <a:rPr lang="ru-RU" sz="2000" dirty="0"/>
              <a:t> за лица с </a:t>
            </a:r>
            <a:r>
              <a:rPr lang="ru-RU" sz="2000" dirty="0" err="1"/>
              <a:t>психични</a:t>
            </a:r>
            <a:r>
              <a:rPr lang="ru-RU" sz="2000" dirty="0"/>
              <a:t> </a:t>
            </a:r>
            <a:r>
              <a:rPr lang="ru-RU" sz="2000" dirty="0" err="1" smtClean="0"/>
              <a:t>разстройства</a:t>
            </a:r>
            <a:r>
              <a:rPr lang="ru-RU" sz="2000" dirty="0" smtClean="0"/>
              <a:t> – 7 </a:t>
            </a:r>
            <a:r>
              <a:rPr lang="ru-RU" sz="2000" dirty="0" err="1" smtClean="0"/>
              <a:t>бр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 err="1"/>
              <a:t>Седемте</a:t>
            </a:r>
            <a:r>
              <a:rPr lang="ru-RU" sz="2000" dirty="0"/>
              <a:t> </a:t>
            </a:r>
            <a:r>
              <a:rPr lang="ru-RU" sz="2000" dirty="0" err="1"/>
              <a:t>центъра</a:t>
            </a:r>
            <a:r>
              <a:rPr lang="ru-RU" sz="2000" dirty="0"/>
              <a:t>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базирани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новопостроени</a:t>
            </a:r>
            <a:r>
              <a:rPr lang="ru-RU" sz="2000" dirty="0"/>
              <a:t> по проект по ОПРР 2014-2020 </a:t>
            </a:r>
            <a:r>
              <a:rPr lang="ru-RU" sz="2000" dirty="0" err="1"/>
              <a:t>седем</a:t>
            </a:r>
            <a:r>
              <a:rPr lang="ru-RU" sz="2000" dirty="0"/>
              <a:t> </a:t>
            </a:r>
            <a:r>
              <a:rPr lang="ru-RU" sz="2000" dirty="0" err="1"/>
              <a:t>двуетажни</a:t>
            </a:r>
            <a:r>
              <a:rPr lang="ru-RU" sz="2000" dirty="0"/>
              <a:t> </a:t>
            </a:r>
            <a:r>
              <a:rPr lang="ru-RU" sz="2000" dirty="0" err="1"/>
              <a:t>сгради</a:t>
            </a:r>
            <a:r>
              <a:rPr lang="ru-RU" sz="2000" dirty="0"/>
              <a:t>, </a:t>
            </a:r>
            <a:r>
              <a:rPr lang="ru-RU" sz="2000" dirty="0" err="1"/>
              <a:t>като</a:t>
            </a:r>
            <a:r>
              <a:rPr lang="ru-RU" sz="2000" dirty="0"/>
              <a:t> </a:t>
            </a:r>
            <a:r>
              <a:rPr lang="ru-RU" sz="2000" dirty="0" err="1"/>
              <a:t>всеки</a:t>
            </a:r>
            <a:r>
              <a:rPr lang="ru-RU" sz="2000" dirty="0"/>
              <a:t> от </a:t>
            </a:r>
            <a:r>
              <a:rPr lang="ru-RU" sz="2000" dirty="0" err="1"/>
              <a:t>тях</a:t>
            </a:r>
            <a:r>
              <a:rPr lang="ru-RU" sz="2000" dirty="0"/>
              <a:t> </a:t>
            </a:r>
            <a:r>
              <a:rPr lang="ru-RU" sz="2000" dirty="0" smtClean="0"/>
              <a:t>е с </a:t>
            </a:r>
            <a:r>
              <a:rPr lang="ru-RU" sz="2000" dirty="0" err="1"/>
              <a:t>капацитет</a:t>
            </a:r>
            <a:r>
              <a:rPr lang="ru-RU" sz="2000" dirty="0"/>
              <a:t> от по 15 места. </a:t>
            </a:r>
            <a:r>
              <a:rPr lang="ru-RU" sz="2000" dirty="0" err="1" smtClean="0"/>
              <a:t>Съгласно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Административния</a:t>
            </a:r>
            <a:r>
              <a:rPr lang="ru-RU" sz="2000" dirty="0" smtClean="0"/>
              <a:t> договор между </a:t>
            </a:r>
            <a:r>
              <a:rPr lang="ru-RU" sz="2000" dirty="0" err="1" smtClean="0"/>
              <a:t>Управляващия</a:t>
            </a:r>
            <a:r>
              <a:rPr lang="ru-RU" sz="2000" dirty="0" smtClean="0"/>
              <a:t> орган и Община </a:t>
            </a:r>
            <a:r>
              <a:rPr lang="ru-RU" sz="2000" dirty="0" err="1" smtClean="0"/>
              <a:t>Дряново</a:t>
            </a:r>
            <a:r>
              <a:rPr lang="ru-RU" sz="2000" dirty="0" smtClean="0"/>
              <a:t>, </a:t>
            </a:r>
            <a:r>
              <a:rPr lang="ru-RU" sz="2000" dirty="0" err="1" smtClean="0"/>
              <a:t>изпълнението</a:t>
            </a:r>
            <a:r>
              <a:rPr lang="ru-RU" sz="2000" dirty="0" smtClean="0"/>
              <a:t> </a:t>
            </a:r>
            <a:r>
              <a:rPr lang="ru-RU" sz="2000" dirty="0"/>
              <a:t>на проекта </a:t>
            </a:r>
            <a:r>
              <a:rPr lang="ru-RU" sz="2000" dirty="0" err="1" smtClean="0"/>
              <a:t>трябва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продължи</a:t>
            </a:r>
            <a:r>
              <a:rPr lang="ru-RU" sz="2000" dirty="0" smtClean="0"/>
              <a:t> </a:t>
            </a:r>
            <a:r>
              <a:rPr lang="ru-RU" sz="2000" dirty="0"/>
              <a:t>22 </a:t>
            </a:r>
            <a:r>
              <a:rPr lang="ru-RU" sz="2000" dirty="0" err="1"/>
              <a:t>месеца</a:t>
            </a:r>
            <a:r>
              <a:rPr lang="ru-RU" sz="2000" dirty="0"/>
              <a:t>, </a:t>
            </a:r>
            <a:r>
              <a:rPr lang="ru-RU" sz="2000" dirty="0" smtClean="0"/>
              <a:t>в </a:t>
            </a:r>
            <a:r>
              <a:rPr lang="ru-RU" sz="2000" dirty="0" err="1" smtClean="0"/>
              <a:t>рамките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които</a:t>
            </a:r>
            <a:r>
              <a:rPr lang="ru-RU" sz="2000" dirty="0" smtClean="0"/>
              <a:t> да </a:t>
            </a:r>
            <a:r>
              <a:rPr lang="ru-RU" sz="2000" dirty="0" err="1" smtClean="0"/>
              <a:t>бъдат</a:t>
            </a:r>
            <a:r>
              <a:rPr lang="ru-RU" sz="2000" dirty="0" smtClean="0"/>
              <a:t> </a:t>
            </a:r>
            <a:r>
              <a:rPr lang="ru-RU" sz="2000" dirty="0" err="1" smtClean="0"/>
              <a:t>изпълнени</a:t>
            </a:r>
            <a:r>
              <a:rPr lang="ru-RU" sz="2000" dirty="0" smtClean="0"/>
              <a:t> 4 </a:t>
            </a:r>
            <a:r>
              <a:rPr lang="ru-RU" sz="2000" dirty="0" err="1" smtClean="0"/>
              <a:t>основни</a:t>
            </a:r>
            <a:r>
              <a:rPr lang="ru-RU" sz="2000" dirty="0" smtClean="0"/>
              <a:t> </a:t>
            </a:r>
            <a:r>
              <a:rPr lang="ru-RU" sz="2000" dirty="0" err="1" smtClean="0"/>
              <a:t>дейности</a:t>
            </a:r>
            <a:r>
              <a:rPr lang="ru-RU" sz="2000" dirty="0" smtClean="0"/>
              <a:t>:</a:t>
            </a:r>
          </a:p>
          <a:p>
            <a:pPr algn="just"/>
            <a:endParaRPr lang="ru-RU" sz="500" dirty="0" smtClean="0"/>
          </a:p>
          <a:p>
            <a:pPr marL="342900" indent="-342900" algn="just">
              <a:buAutoNum type="arabicPeriod"/>
            </a:pPr>
            <a:r>
              <a:rPr lang="ru-RU" sz="2000" dirty="0" smtClean="0"/>
              <a:t>Подготовка на </a:t>
            </a:r>
            <a:r>
              <a:rPr lang="ru-RU" sz="2000" dirty="0" err="1" smtClean="0"/>
              <a:t>процедури</a:t>
            </a:r>
            <a:r>
              <a:rPr lang="ru-RU" sz="2000" dirty="0" smtClean="0"/>
              <a:t> по ЗОП. </a:t>
            </a:r>
            <a:r>
              <a:rPr lang="ru-RU" sz="2000" dirty="0" err="1" smtClean="0"/>
              <a:t>Обзавеждане</a:t>
            </a:r>
            <a:r>
              <a:rPr lang="ru-RU" sz="2000" dirty="0" smtClean="0"/>
              <a:t> и </a:t>
            </a:r>
            <a:r>
              <a:rPr lang="ru-RU" sz="2000" dirty="0" err="1" smtClean="0"/>
              <a:t>оборудване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AutoNum type="arabicPeriod"/>
            </a:pPr>
            <a:r>
              <a:rPr lang="ru-RU" sz="2000" dirty="0" err="1" smtClean="0"/>
              <a:t>Подготвителни</a:t>
            </a:r>
            <a:r>
              <a:rPr lang="ru-RU" sz="2000" dirty="0" smtClean="0"/>
              <a:t> </a:t>
            </a:r>
            <a:r>
              <a:rPr lang="ru-RU" sz="2000" dirty="0" err="1" smtClean="0"/>
              <a:t>дейности</a:t>
            </a:r>
            <a:r>
              <a:rPr lang="ru-RU" sz="2000" dirty="0" smtClean="0"/>
              <a:t>;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Обучение на персонала и </a:t>
            </a:r>
            <a:r>
              <a:rPr lang="ru-RU" sz="2000" dirty="0" err="1" smtClean="0"/>
              <a:t>супервизия</a:t>
            </a:r>
            <a:r>
              <a:rPr lang="ru-RU" sz="2000" dirty="0" smtClean="0"/>
              <a:t>;</a:t>
            </a:r>
          </a:p>
          <a:p>
            <a:pPr marL="342900" indent="-342900" algn="just">
              <a:buAutoNum type="arabicPeriod"/>
            </a:pPr>
            <a:r>
              <a:rPr lang="ru-RU" sz="2000" dirty="0" err="1" smtClean="0"/>
              <a:t>Създаване</a:t>
            </a:r>
            <a:r>
              <a:rPr lang="ru-RU" sz="2000" dirty="0" smtClean="0"/>
              <a:t> и </a:t>
            </a:r>
            <a:r>
              <a:rPr lang="ru-RU" sz="2000" dirty="0" err="1" smtClean="0"/>
              <a:t>предоставяне</a:t>
            </a:r>
            <a:r>
              <a:rPr lang="ru-RU" sz="2000" dirty="0" smtClean="0"/>
              <a:t> на услуги в </a:t>
            </a:r>
            <a:r>
              <a:rPr lang="ru-RU" sz="2000" dirty="0" err="1" smtClean="0"/>
              <a:t>центрове</a:t>
            </a:r>
            <a:r>
              <a:rPr lang="ru-RU" sz="2000" dirty="0" smtClean="0"/>
              <a:t> за </a:t>
            </a:r>
            <a:r>
              <a:rPr lang="ru-RU" sz="2000" dirty="0" err="1" smtClean="0"/>
              <a:t>грижа</a:t>
            </a:r>
            <a:r>
              <a:rPr lang="ru-RU" sz="2000" dirty="0" smtClean="0"/>
              <a:t> за лица с </a:t>
            </a:r>
            <a:r>
              <a:rPr lang="ru-RU" sz="2000" dirty="0" err="1" smtClean="0"/>
              <a:t>психични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разстройства</a:t>
            </a:r>
            <a:endParaRPr lang="ru-RU" sz="2000" dirty="0" smtClean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0147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61931"/>
              </p:ext>
            </p:extLst>
          </p:nvPr>
        </p:nvGraphicFramePr>
        <p:xfrm>
          <a:off x="240065" y="2362344"/>
          <a:ext cx="8580407" cy="419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6115202" imgH="2990876" progId="Excel.Sheet.12">
                  <p:embed/>
                </p:oleObj>
              </mc:Choice>
              <mc:Fallback>
                <p:oleObj name="Worksheet" r:id="rId3" imgW="6115202" imgH="29908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065" y="2362344"/>
                        <a:ext cx="8580407" cy="419664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3599892" y="1628800"/>
            <a:ext cx="2016224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b="1" dirty="0" smtClean="0"/>
              <a:t>БЮДЖЕТ</a:t>
            </a:r>
            <a:endParaRPr lang="bg-BG" sz="3600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549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7272808" cy="1752600"/>
          </a:xfrm>
        </p:spPr>
        <p:txBody>
          <a:bodyPr/>
          <a:lstStyle/>
          <a:p>
            <a:r>
              <a:rPr lang="bg-BG" sz="2800" b="1" dirty="0" smtClean="0">
                <a:solidFill>
                  <a:schemeClr val="tx1"/>
                </a:solidFill>
              </a:rPr>
              <a:t>ДЕЙНОСТ 1</a:t>
            </a:r>
          </a:p>
          <a:p>
            <a:r>
              <a:rPr lang="bg-BG" sz="2800" b="1" dirty="0">
                <a:solidFill>
                  <a:schemeClr val="tx1"/>
                </a:solidFill>
              </a:rPr>
              <a:t>Подготовка на процедури по ЗОП. Обзавеждане и оборудване</a:t>
            </a:r>
            <a:r>
              <a:rPr lang="bg-BG" sz="2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bg-BG" sz="2800" dirty="0" smtClean="0">
              <a:solidFill>
                <a:schemeClr val="tx1"/>
              </a:solidFill>
            </a:endParaRPr>
          </a:p>
          <a:p>
            <a:pPr algn="just"/>
            <a:endParaRPr lang="bg-BG" sz="2800" dirty="0" smtClean="0">
              <a:solidFill>
                <a:schemeClr val="tx1"/>
              </a:solidFill>
            </a:endParaRPr>
          </a:p>
          <a:p>
            <a:pPr algn="just"/>
            <a:r>
              <a:rPr lang="bg-BG" sz="2800" dirty="0" smtClean="0">
                <a:solidFill>
                  <a:schemeClr val="tx1"/>
                </a:solidFill>
              </a:rPr>
              <a:t>В </a:t>
            </a:r>
            <a:r>
              <a:rPr lang="bg-BG" sz="2800" dirty="0">
                <a:solidFill>
                  <a:schemeClr val="tx1"/>
                </a:solidFill>
              </a:rPr>
              <a:t>рамките на проекта </a:t>
            </a:r>
            <a:r>
              <a:rPr lang="bg-BG" sz="2800" dirty="0" smtClean="0">
                <a:solidFill>
                  <a:schemeClr val="tx1"/>
                </a:solidFill>
              </a:rPr>
              <a:t>са обзаведени и оборудвани 7 бр. Центъра за грижа за лица с психични разстройства.</a:t>
            </a:r>
          </a:p>
          <a:p>
            <a:endParaRPr lang="bg-BG" dirty="0">
              <a:solidFill>
                <a:schemeClr val="tx1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0066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21" y="1666504"/>
            <a:ext cx="4543479" cy="2172351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21" y="3861048"/>
            <a:ext cx="4546199" cy="217365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9" y="1666504"/>
            <a:ext cx="4546199" cy="217365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9" y="3861048"/>
            <a:ext cx="4546200" cy="21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3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556792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tx1"/>
                </a:solidFill>
              </a:rPr>
              <a:t>ДЕЙНОСТ 2</a:t>
            </a:r>
          </a:p>
          <a:p>
            <a:pPr algn="ctr"/>
            <a:r>
              <a:rPr lang="bg-BG" sz="2800" b="1" dirty="0"/>
              <a:t>Подготвителни дейности </a:t>
            </a:r>
            <a:endParaRPr lang="bg-BG" sz="2800" dirty="0" smtClean="0"/>
          </a:p>
          <a:p>
            <a:pPr marL="457200" indent="-457200" algn="just">
              <a:buFontTx/>
              <a:buChar char="-"/>
            </a:pPr>
            <a:r>
              <a:rPr lang="bg-BG" sz="2400" dirty="0" smtClean="0"/>
              <a:t>Разработени са вътрешни </a:t>
            </a:r>
            <a:r>
              <a:rPr lang="bg-BG" sz="2400" dirty="0"/>
              <a:t>правила за </a:t>
            </a:r>
            <a:r>
              <a:rPr lang="bg-BG" sz="2400" dirty="0" smtClean="0"/>
              <a:t>функциониране на центровете за грижа и Процедура за подбор на персонала;</a:t>
            </a:r>
          </a:p>
          <a:p>
            <a:pPr marL="457200" indent="-457200" algn="just">
              <a:buFontTx/>
              <a:buChar char="-"/>
            </a:pPr>
            <a:r>
              <a:rPr lang="bg-BG" sz="2400" dirty="0" smtClean="0"/>
              <a:t>Нает е персонал </a:t>
            </a:r>
            <a:r>
              <a:rPr lang="bg-BG" sz="2400" dirty="0"/>
              <a:t>за </a:t>
            </a:r>
            <a:r>
              <a:rPr lang="bg-BG" sz="2400" dirty="0" smtClean="0"/>
              <a:t>работа в центровете;</a:t>
            </a:r>
          </a:p>
          <a:p>
            <a:pPr marL="457200" indent="-457200" algn="just">
              <a:buFontTx/>
              <a:buChar char="-"/>
            </a:pPr>
            <a:r>
              <a:rPr lang="bg-BG" sz="2400" dirty="0" smtClean="0"/>
              <a:t>Наетите служители са преминали въвеждащо обучение за работа в </a:t>
            </a:r>
            <a:r>
              <a:rPr lang="bg-BG" sz="2400" dirty="0" err="1" smtClean="0"/>
              <a:t>резидентните</a:t>
            </a:r>
            <a:r>
              <a:rPr lang="bg-BG" sz="2400" dirty="0" smtClean="0"/>
              <a:t> услуги;</a:t>
            </a:r>
          </a:p>
          <a:p>
            <a:pPr marL="457200" indent="-457200" algn="just">
              <a:buFontTx/>
              <a:buChar char="-"/>
            </a:pPr>
            <a:r>
              <a:rPr lang="bg-BG" sz="2400" dirty="0" smtClean="0"/>
              <a:t>Поетапно се настаняват </a:t>
            </a:r>
            <a:r>
              <a:rPr lang="bg-BG" sz="2400" dirty="0"/>
              <a:t>потребители в седемте ц</a:t>
            </a:r>
            <a:r>
              <a:rPr lang="bg-BG" sz="2400" dirty="0" smtClean="0"/>
              <a:t>ентъра </a:t>
            </a:r>
            <a:r>
              <a:rPr lang="bg-BG" sz="2400" dirty="0"/>
              <a:t>за грижа за лица с психични </a:t>
            </a:r>
            <a:r>
              <a:rPr lang="bg-BG" sz="2400" dirty="0" smtClean="0"/>
              <a:t>разстройства. </a:t>
            </a:r>
            <a:endParaRPr lang="bg-BG" sz="1000" dirty="0" smtClean="0"/>
          </a:p>
          <a:p>
            <a:pPr algn="just"/>
            <a:endParaRPr lang="bg-BG" sz="1000" dirty="0" smtClean="0"/>
          </a:p>
          <a:p>
            <a:pPr algn="just"/>
            <a:r>
              <a:rPr lang="bg-BG" sz="2400" i="1" dirty="0" smtClean="0"/>
              <a:t>Към 30.08.2022 г. са настанени 63 лица. До 21.09.2022 г. се предвижда настаняването на още 26 лица, след което до запълване на капацитета на центровете за грижа в Дряново, ще бъдат насочени лица от ДПБ – Севлиево. </a:t>
            </a:r>
          </a:p>
        </p:txBody>
      </p:sp>
    </p:spTree>
    <p:extLst>
      <p:ext uri="{BB962C8B-B14F-4D97-AF65-F5344CB8AC3E}">
        <p14:creationId xmlns:p14="http://schemas.microsoft.com/office/powerpoint/2010/main" val="15234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12776"/>
            <a:ext cx="84969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tx1"/>
                </a:solidFill>
              </a:rPr>
              <a:t>ДЕЙНОСТ 3</a:t>
            </a:r>
          </a:p>
          <a:p>
            <a:pPr algn="ctr"/>
            <a:r>
              <a:rPr lang="bg-BG" sz="2800" b="1" dirty="0" smtClean="0"/>
              <a:t>Обучение </a:t>
            </a:r>
            <a:r>
              <a:rPr lang="bg-BG" sz="2800" b="1" dirty="0"/>
              <a:t>на персонала и </a:t>
            </a:r>
            <a:r>
              <a:rPr lang="bg-BG" sz="2800" b="1" dirty="0" err="1" smtClean="0"/>
              <a:t>супервизия</a:t>
            </a:r>
            <a:endParaRPr lang="bg-BG" sz="2800" b="1" dirty="0" smtClean="0"/>
          </a:p>
          <a:p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Проектът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предвижда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обучения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супервизия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на персонала,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както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следва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  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Въвеждащо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обучение – в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рамките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на 3 дни – в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първият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месец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след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назначаване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персонала; </a:t>
            </a:r>
          </a:p>
          <a:p>
            <a:pPr marL="457200" indent="-457200">
              <a:buFontTx/>
              <a:buChar char="-"/>
            </a:pP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адграждащо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обучение - 2 дни - шести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месец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след</a:t>
            </a:r>
          </a:p>
          <a:p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стартиране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услугите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ндивидуална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всеки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служител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0" indent="-457200">
              <a:buFontTx/>
              <a:buChar char="-"/>
            </a:pP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рупова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супервизия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през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6-ти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месец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</a:t>
            </a:r>
          </a:p>
          <a:p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стартиране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предоставянето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социални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услуги и пред 12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месец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от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стартиране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социалните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услуги. </a:t>
            </a:r>
            <a:endParaRPr lang="bg-BG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5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84784"/>
            <a:ext cx="87849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solidFill>
                  <a:schemeClr val="tx1"/>
                </a:solidFill>
              </a:rPr>
              <a:t>ДЕЙНОСТ </a:t>
            </a:r>
            <a:r>
              <a:rPr lang="en-US" sz="2800" b="1" dirty="0" smtClean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bg-BG" sz="2800" b="1" dirty="0" smtClean="0"/>
              <a:t>Създаване </a:t>
            </a:r>
            <a:r>
              <a:rPr lang="bg-BG" sz="2800" b="1" dirty="0"/>
              <a:t>и предоставяне на услуги в </a:t>
            </a:r>
            <a:endParaRPr lang="en-US" sz="2800" b="1" dirty="0" smtClean="0"/>
          </a:p>
          <a:p>
            <a:r>
              <a:rPr lang="bg-BG" sz="2800" b="1" dirty="0" smtClean="0"/>
              <a:t>Центрове </a:t>
            </a:r>
            <a:r>
              <a:rPr lang="bg-BG" sz="2800" b="1" dirty="0"/>
              <a:t>за грижа за лица с психични </a:t>
            </a:r>
            <a:r>
              <a:rPr lang="bg-BG" sz="2800" b="1" dirty="0" smtClean="0"/>
              <a:t>разстройства</a:t>
            </a:r>
            <a:endParaRPr lang="en-US" sz="2800" b="1" dirty="0" smtClean="0"/>
          </a:p>
          <a:p>
            <a:pPr algn="just"/>
            <a:r>
              <a:rPr lang="ru-RU" sz="2500" dirty="0" smtClean="0"/>
              <a:t>- </a:t>
            </a:r>
            <a:r>
              <a:rPr lang="ru-RU" sz="2500" dirty="0" err="1" smtClean="0"/>
              <a:t>Разкрита</a:t>
            </a:r>
            <a:r>
              <a:rPr lang="ru-RU" sz="2500" dirty="0" smtClean="0"/>
              <a:t> </a:t>
            </a:r>
            <a:r>
              <a:rPr lang="ru-RU" sz="2500" dirty="0" err="1" smtClean="0"/>
              <a:t>социална</a:t>
            </a:r>
            <a:r>
              <a:rPr lang="ru-RU" sz="2500" dirty="0" smtClean="0"/>
              <a:t> услуга "</a:t>
            </a:r>
            <a:r>
              <a:rPr lang="ru-RU" sz="2500" dirty="0" err="1" smtClean="0"/>
              <a:t>Център</a:t>
            </a:r>
            <a:r>
              <a:rPr lang="ru-RU" sz="2500" dirty="0" smtClean="0"/>
              <a:t> за </a:t>
            </a:r>
            <a:r>
              <a:rPr lang="ru-RU" sz="2500" dirty="0" err="1" smtClean="0"/>
              <a:t>грижа</a:t>
            </a:r>
            <a:r>
              <a:rPr lang="ru-RU" sz="2500" dirty="0" smtClean="0"/>
              <a:t> за лица с </a:t>
            </a:r>
            <a:r>
              <a:rPr lang="ru-RU" sz="2500" dirty="0" err="1" smtClean="0"/>
              <a:t>психични</a:t>
            </a:r>
            <a:r>
              <a:rPr lang="ru-RU" sz="2500" dirty="0" smtClean="0"/>
              <a:t> </a:t>
            </a:r>
            <a:r>
              <a:rPr lang="ru-RU" sz="2500" dirty="0" err="1" smtClean="0"/>
              <a:t>разстройства</a:t>
            </a:r>
            <a:r>
              <a:rPr lang="ru-RU" sz="2500" dirty="0" smtClean="0"/>
              <a:t>" - </a:t>
            </a:r>
            <a:r>
              <a:rPr lang="ru-RU" sz="2500" dirty="0" err="1" smtClean="0"/>
              <a:t>седем</a:t>
            </a:r>
            <a:r>
              <a:rPr lang="ru-RU" sz="2500" dirty="0" smtClean="0"/>
              <a:t> </a:t>
            </a:r>
            <a:r>
              <a:rPr lang="ru-RU" sz="2500" dirty="0" err="1" smtClean="0"/>
              <a:t>центъра</a:t>
            </a:r>
            <a:r>
              <a:rPr lang="ru-RU" sz="2500" dirty="0" smtClean="0"/>
              <a:t> с </a:t>
            </a:r>
            <a:r>
              <a:rPr lang="ru-RU" sz="2500" dirty="0" err="1" smtClean="0"/>
              <a:t>капацитет</a:t>
            </a:r>
            <a:r>
              <a:rPr lang="ru-RU" sz="2500" dirty="0" smtClean="0"/>
              <a:t> 15 места, </a:t>
            </a:r>
            <a:r>
              <a:rPr lang="ru-RU" sz="2500" dirty="0" err="1" smtClean="0"/>
              <a:t>общо</a:t>
            </a:r>
            <a:r>
              <a:rPr lang="ru-RU" sz="2500" dirty="0" smtClean="0"/>
              <a:t> 105 места.</a:t>
            </a:r>
          </a:p>
          <a:p>
            <a:pPr algn="just"/>
            <a:r>
              <a:rPr lang="ru-RU" sz="2500" dirty="0" smtClean="0"/>
              <a:t>- </a:t>
            </a:r>
            <a:r>
              <a:rPr lang="ru-RU" sz="2500" dirty="0" err="1" smtClean="0"/>
              <a:t>Сключени</a:t>
            </a:r>
            <a:r>
              <a:rPr lang="ru-RU" sz="2500" dirty="0" smtClean="0"/>
              <a:t> </a:t>
            </a:r>
            <a:r>
              <a:rPr lang="ru-RU" sz="2500" dirty="0"/>
              <a:t>договори </a:t>
            </a:r>
            <a:r>
              <a:rPr lang="ru-RU" sz="2500" dirty="0" err="1"/>
              <a:t>със</a:t>
            </a:r>
            <a:r>
              <a:rPr lang="ru-RU" sz="2500" dirty="0"/>
              <a:t> 105 </a:t>
            </a:r>
            <a:r>
              <a:rPr lang="ru-RU" sz="2500" dirty="0" smtClean="0"/>
              <a:t>потребители.</a:t>
            </a:r>
            <a:endParaRPr lang="ru-RU" sz="2500" dirty="0"/>
          </a:p>
          <a:p>
            <a:pPr algn="just"/>
            <a:r>
              <a:rPr lang="ru-RU" sz="2500" dirty="0" smtClean="0"/>
              <a:t>- </a:t>
            </a:r>
            <a:r>
              <a:rPr lang="ru-RU" sz="2500" dirty="0" err="1" smtClean="0"/>
              <a:t>Провеждане</a:t>
            </a:r>
            <a:r>
              <a:rPr lang="ru-RU" sz="2500" dirty="0" smtClean="0"/>
              <a:t> </a:t>
            </a:r>
            <a:r>
              <a:rPr lang="ru-RU" sz="2500" dirty="0"/>
              <a:t>на </a:t>
            </a:r>
            <a:r>
              <a:rPr lang="ru-RU" sz="2500" dirty="0" err="1" smtClean="0"/>
              <a:t>психосоциални</a:t>
            </a:r>
            <a:r>
              <a:rPr lang="ru-RU" sz="2500" dirty="0" smtClean="0"/>
              <a:t> </a:t>
            </a:r>
            <a:r>
              <a:rPr lang="ru-RU" sz="2500" dirty="0" err="1"/>
              <a:t>дейности</a:t>
            </a:r>
            <a:r>
              <a:rPr lang="ru-RU" sz="2500" dirty="0"/>
              <a:t> </a:t>
            </a:r>
            <a:r>
              <a:rPr lang="ru-RU" sz="2500" dirty="0" smtClean="0"/>
              <a:t>– </a:t>
            </a:r>
            <a:r>
              <a:rPr lang="ru-RU" sz="2500" dirty="0" err="1" smtClean="0"/>
              <a:t>трудова</a:t>
            </a:r>
            <a:endParaRPr lang="ru-RU" sz="2500" dirty="0" smtClean="0"/>
          </a:p>
          <a:p>
            <a:pPr algn="just"/>
            <a:r>
              <a:rPr lang="ru-RU" sz="2500" dirty="0" err="1" smtClean="0"/>
              <a:t>рехабилитация</a:t>
            </a:r>
            <a:r>
              <a:rPr lang="ru-RU" sz="2500" dirty="0"/>
              <a:t>, обучение в </a:t>
            </a:r>
            <a:r>
              <a:rPr lang="ru-RU" sz="2500" dirty="0" err="1"/>
              <a:t>социална</a:t>
            </a:r>
            <a:r>
              <a:rPr lang="ru-RU" sz="2500" dirty="0"/>
              <a:t> </a:t>
            </a:r>
            <a:r>
              <a:rPr lang="ru-RU" sz="2500" dirty="0" err="1" smtClean="0"/>
              <a:t>активност</a:t>
            </a:r>
            <a:r>
              <a:rPr lang="ru-RU" sz="2500" dirty="0" smtClean="0"/>
              <a:t>,</a:t>
            </a:r>
          </a:p>
          <a:p>
            <a:pPr algn="just"/>
            <a:r>
              <a:rPr lang="ru-RU" sz="2500" dirty="0" err="1" smtClean="0"/>
              <a:t>оползотворяване</a:t>
            </a:r>
            <a:r>
              <a:rPr lang="ru-RU" sz="2500" dirty="0" smtClean="0"/>
              <a:t> </a:t>
            </a:r>
            <a:r>
              <a:rPr lang="ru-RU" sz="2500" dirty="0"/>
              <a:t>на </a:t>
            </a:r>
            <a:r>
              <a:rPr lang="ru-RU" sz="2500" dirty="0" err="1"/>
              <a:t>свободното</a:t>
            </a:r>
            <a:r>
              <a:rPr lang="ru-RU" sz="2500" dirty="0"/>
              <a:t> </a:t>
            </a:r>
            <a:r>
              <a:rPr lang="ru-RU" sz="2500" dirty="0" err="1"/>
              <a:t>време</a:t>
            </a:r>
            <a:r>
              <a:rPr lang="ru-RU" sz="2500" dirty="0"/>
              <a:t> и развлечения.</a:t>
            </a:r>
          </a:p>
          <a:p>
            <a:pPr algn="just"/>
            <a:r>
              <a:rPr lang="ru-RU" sz="2500" dirty="0" smtClean="0"/>
              <a:t>- </a:t>
            </a:r>
            <a:r>
              <a:rPr lang="ru-RU" sz="2500" dirty="0" err="1" smtClean="0"/>
              <a:t>Ползване</a:t>
            </a:r>
            <a:r>
              <a:rPr lang="ru-RU" sz="2500" dirty="0" smtClean="0"/>
              <a:t> </a:t>
            </a:r>
            <a:r>
              <a:rPr lang="ru-RU" sz="2500" dirty="0"/>
              <a:t>на </a:t>
            </a:r>
            <a:r>
              <a:rPr lang="ru-RU" sz="2500" dirty="0" err="1"/>
              <a:t>съпътстваща</a:t>
            </a:r>
            <a:r>
              <a:rPr lang="ru-RU" sz="2500" dirty="0"/>
              <a:t> услуга - ЦСРИЛПРУИ.</a:t>
            </a:r>
          </a:p>
          <a:p>
            <a:pPr algn="just"/>
            <a:r>
              <a:rPr lang="ru-RU" sz="2500" dirty="0" smtClean="0"/>
              <a:t>- </a:t>
            </a:r>
            <a:r>
              <a:rPr lang="ru-RU" sz="2500" dirty="0" err="1" smtClean="0"/>
              <a:t>Осигуряване</a:t>
            </a:r>
            <a:r>
              <a:rPr lang="ru-RU" sz="2500" dirty="0" smtClean="0"/>
              <a:t> </a:t>
            </a:r>
            <a:r>
              <a:rPr lang="ru-RU" sz="2500" dirty="0"/>
              <a:t>на </a:t>
            </a:r>
            <a:r>
              <a:rPr lang="ru-RU" sz="2500" dirty="0" err="1"/>
              <a:t>възможности</a:t>
            </a:r>
            <a:r>
              <a:rPr lang="ru-RU" sz="2500" dirty="0"/>
              <a:t> за </a:t>
            </a:r>
            <a:r>
              <a:rPr lang="ru-RU" sz="2500" dirty="0" err="1"/>
              <a:t>водене</a:t>
            </a:r>
            <a:r>
              <a:rPr lang="ru-RU" sz="2500" dirty="0"/>
              <a:t> на самостоятелен начин на живот на лица с </a:t>
            </a:r>
            <a:r>
              <a:rPr lang="ru-RU" sz="2500" dirty="0" err="1"/>
              <a:t>психични</a:t>
            </a:r>
            <a:r>
              <a:rPr lang="ru-RU" sz="2500" dirty="0"/>
              <a:t> </a:t>
            </a:r>
            <a:r>
              <a:rPr lang="ru-RU" sz="2500" dirty="0" err="1"/>
              <a:t>заболявания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71568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484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Veneta</dc:creator>
  <cp:lastModifiedBy>User-A</cp:lastModifiedBy>
  <cp:revision>21</cp:revision>
  <dcterms:created xsi:type="dcterms:W3CDTF">2022-08-23T12:24:02Z</dcterms:created>
  <dcterms:modified xsi:type="dcterms:W3CDTF">2022-08-30T10:47:10Z</dcterms:modified>
</cp:coreProperties>
</file>